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6" r:id="rId9"/>
    <p:sldId id="263" r:id="rId10"/>
    <p:sldId id="264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3"/>
    <p:restoredTop sz="94643"/>
  </p:normalViewPr>
  <p:slideViewPr>
    <p:cSldViewPr snapToGrid="0" snapToObjects="1">
      <p:cViewPr varScale="1">
        <p:scale>
          <a:sx n="118" d="100"/>
          <a:sy n="118" d="100"/>
        </p:scale>
        <p:origin x="24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207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18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6418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736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538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77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16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421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71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39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1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8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76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433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22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55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s224d.stanford.edu/reports/OliveiraLuke.pdf" TargetMode="External"/><Relationship Id="rId4" Type="http://schemas.openxmlformats.org/officeDocument/2006/relationships/hyperlink" Target="https://radimrehurek.com/gensim/models/doc2vec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elp.com/dataset_challeng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elp.com/dataset_challeng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s224d.stanford.edu/reports/OliveiraLuke.pdf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Capstone project</a:t>
            </a:r>
            <a:br>
              <a:rPr lang="en-US" dirty="0" smtClean="0"/>
            </a:br>
            <a:r>
              <a:rPr lang="en-US" dirty="0" smtClean="0"/>
              <a:t>classifying </a:t>
            </a:r>
            <a:r>
              <a:rPr lang="en-US" dirty="0" smtClean="0"/>
              <a:t>humorous comments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of </a:t>
            </a:r>
            <a:r>
              <a:rPr lang="en-US" dirty="0" smtClean="0"/>
              <a:t>yelp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Vassilis</a:t>
            </a:r>
            <a:r>
              <a:rPr lang="en-US" dirty="0" smtClean="0"/>
              <a:t> </a:t>
            </a:r>
            <a:r>
              <a:rPr lang="en-US" dirty="0" err="1" smtClean="0"/>
              <a:t>Papapanagiotou</a:t>
            </a:r>
            <a:endParaRPr lang="en-US" dirty="0" smtClean="0"/>
          </a:p>
          <a:p>
            <a:r>
              <a:rPr lang="en-US" dirty="0" smtClean="0"/>
              <a:t>Mentor: </a:t>
            </a:r>
            <a:r>
              <a:rPr lang="en-US" dirty="0" err="1" smtClean="0"/>
              <a:t>jan</a:t>
            </a:r>
            <a:r>
              <a:rPr lang="en-US" dirty="0" smtClean="0"/>
              <a:t> </a:t>
            </a:r>
            <a:r>
              <a:rPr lang="en-US" dirty="0" err="1" smtClean="0"/>
              <a:t>zikes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6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br>
              <a:rPr lang="en-US" dirty="0" smtClean="0"/>
            </a:br>
            <a:r>
              <a:rPr lang="en-US" dirty="0" err="1" smtClean="0"/>
              <a:t>tf-idf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Tf-idf</a:t>
            </a:r>
            <a:r>
              <a:rPr lang="en-US" dirty="0" smtClean="0"/>
              <a:t> is based on the idea of representing how important is a word to a document in a corpus</a:t>
            </a:r>
          </a:p>
          <a:p>
            <a:r>
              <a:rPr lang="en-US" dirty="0" smtClean="0"/>
              <a:t>Term frequency (</a:t>
            </a:r>
            <a:r>
              <a:rPr lang="en-US" dirty="0" err="1" smtClean="0"/>
              <a:t>tf</a:t>
            </a:r>
            <a:r>
              <a:rPr lang="en-US" dirty="0" smtClean="0"/>
              <a:t>) means we count the number of times the term appears in a document</a:t>
            </a:r>
          </a:p>
          <a:p>
            <a:r>
              <a:rPr lang="en-US" dirty="0" smtClean="0"/>
              <a:t>Inverse document frequency (</a:t>
            </a:r>
            <a:r>
              <a:rPr lang="en-US" dirty="0" err="1" smtClean="0"/>
              <a:t>idf</a:t>
            </a:r>
            <a:r>
              <a:rPr lang="en-US" dirty="0" smtClean="0"/>
              <a:t>) we multiply </a:t>
            </a:r>
            <a:r>
              <a:rPr lang="en-US" dirty="0" err="1" smtClean="0"/>
              <a:t>tf</a:t>
            </a:r>
            <a:r>
              <a:rPr lang="en-US" dirty="0" smtClean="0"/>
              <a:t> of a word by the inverse document frequency to distinguish how meaningful is a word for a document</a:t>
            </a:r>
          </a:p>
          <a:p>
            <a:r>
              <a:rPr lang="en-US" dirty="0" smtClean="0"/>
              <a:t>Simple but achieves  good results 79% - 80% accuracy in both small and big datasets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314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br>
              <a:rPr lang="en-US" dirty="0" smtClean="0"/>
            </a:br>
            <a:r>
              <a:rPr lang="en-US" dirty="0" smtClean="0"/>
              <a:t>doc2vec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Doc2vec is an unsupervised algorithm to generate features for sentences/paragraphs/documents</a:t>
            </a:r>
          </a:p>
          <a:p>
            <a:r>
              <a:rPr lang="en-US" dirty="0" smtClean="0"/>
              <a:t>For sentence similarity it may perform well</a:t>
            </a:r>
            <a:r>
              <a:rPr lang="en-US" dirty="0"/>
              <a:t>, however if there are many </a:t>
            </a:r>
            <a:r>
              <a:rPr lang="en-US" dirty="0" smtClean="0"/>
              <a:t>misspellings it might not be the ideal choice</a:t>
            </a:r>
          </a:p>
          <a:p>
            <a:r>
              <a:rPr lang="en-US" dirty="0" smtClean="0"/>
              <a:t>It is very memory efficient and if it is trained with tuned parameters it can perform very well</a:t>
            </a:r>
          </a:p>
          <a:p>
            <a:r>
              <a:rPr lang="en-US" dirty="0" smtClean="0"/>
              <a:t>In our dataset we try 3 different doc2vec models. 80% accuracy is achieved in both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921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suggestions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can have a reasonably good accuracy in predicting which reviews are funny/humorous</a:t>
            </a:r>
          </a:p>
          <a:p>
            <a:r>
              <a:rPr lang="en-US" dirty="0" smtClean="0"/>
              <a:t>With our model we can find good reviews for marketing purposes automatically and find satisfied users by our service</a:t>
            </a:r>
          </a:p>
          <a:p>
            <a:r>
              <a:rPr lang="en-US" dirty="0" smtClean="0"/>
              <a:t>It is also a start for further emotion detection that can further amplify the options for automatic decision making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32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Use different classifiers such as </a:t>
            </a:r>
            <a:r>
              <a:rPr lang="en-US" dirty="0" err="1" smtClean="0"/>
              <a:t>svm</a:t>
            </a:r>
            <a:r>
              <a:rPr lang="en-US" dirty="0" smtClean="0"/>
              <a:t>, random forests, XGBOOST and tune further logistic regression, convolutional Neural networks </a:t>
            </a:r>
          </a:p>
          <a:p>
            <a:r>
              <a:rPr lang="en-US" dirty="0" smtClean="0"/>
              <a:t>Do further emotion detection to distinguish positive and negative reviews</a:t>
            </a:r>
          </a:p>
          <a:p>
            <a:r>
              <a:rPr lang="en-US" dirty="0" smtClean="0"/>
              <a:t>Try data augmentation from other datasets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1560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www.yelp.com/dataset_challenge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cs224d.stanford.edu/reports/OliveiraLuke.pdf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radimrehurek.com/gensim/models/doc2vec.html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/>
              <a:t>cs.stanford.edu</a:t>
            </a:r>
            <a:r>
              <a:rPr lang="en-US" dirty="0"/>
              <a:t>/~</a:t>
            </a:r>
            <a:r>
              <a:rPr lang="en-US" dirty="0" err="1"/>
              <a:t>quocle</a:t>
            </a:r>
            <a:r>
              <a:rPr lang="en-US" dirty="0"/>
              <a:t>/</a:t>
            </a:r>
            <a:r>
              <a:rPr lang="en-US" dirty="0" err="1"/>
              <a:t>paragraph_vector.pdf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8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Local business data have hardly been mined </a:t>
            </a:r>
          </a:p>
          <a:p>
            <a:r>
              <a:rPr lang="en-US" dirty="0" smtClean="0"/>
              <a:t>Understanding reviews and comments is crucial for improving businesses</a:t>
            </a:r>
          </a:p>
          <a:p>
            <a:r>
              <a:rPr lang="en-US" dirty="0" smtClean="0"/>
              <a:t>The Sentiment of the comments can help us decide for further action and improvement</a:t>
            </a:r>
          </a:p>
          <a:p>
            <a:r>
              <a:rPr lang="en-US" dirty="0" smtClean="0"/>
              <a:t>Here we focus on understanding funny comments</a:t>
            </a:r>
          </a:p>
          <a:p>
            <a:r>
              <a:rPr lang="en-US" dirty="0" smtClean="0"/>
              <a:t>Funny comments show positive attitude towards the business and can be used as high quality marketing material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517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The  data used is from the “yelp </a:t>
            </a:r>
            <a:r>
              <a:rPr lang="en-US" dirty="0"/>
              <a:t>Dataset challenge 9”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www.yelp.com/dataset_challenge</a:t>
            </a:r>
            <a:endParaRPr lang="en-US" dirty="0" smtClean="0"/>
          </a:p>
          <a:p>
            <a:r>
              <a:rPr lang="en-US" dirty="0" smtClean="0"/>
              <a:t>The full dataset contains 4 million reviews by 1million users for 144k businesses</a:t>
            </a:r>
          </a:p>
          <a:p>
            <a:r>
              <a:rPr lang="en-US" dirty="0" smtClean="0"/>
              <a:t>From this data we use a subset of 10k reviews to test our methods before applying them to the whole dataset</a:t>
            </a:r>
          </a:p>
          <a:p>
            <a:r>
              <a:rPr lang="en-US" dirty="0" smtClean="0"/>
              <a:t>The cities of the businesses are: </a:t>
            </a:r>
            <a:r>
              <a:rPr lang="en-US" dirty="0" err="1" smtClean="0"/>
              <a:t>edinburgh</a:t>
            </a:r>
            <a:r>
              <a:rPr lang="en-US" dirty="0" smtClean="0"/>
              <a:t>, </a:t>
            </a:r>
            <a:r>
              <a:rPr lang="en-US" dirty="0" err="1" smtClean="0"/>
              <a:t>karlsruhe</a:t>
            </a:r>
            <a:r>
              <a:rPr lang="en-US" dirty="0" smtClean="0"/>
              <a:t>, </a:t>
            </a:r>
            <a:r>
              <a:rPr lang="en-US" dirty="0" err="1" smtClean="0"/>
              <a:t>montreal</a:t>
            </a:r>
            <a:r>
              <a:rPr lang="en-US" dirty="0" smtClean="0"/>
              <a:t>, waterloo, </a:t>
            </a:r>
            <a:r>
              <a:rPr lang="en-US" dirty="0" err="1" smtClean="0"/>
              <a:t>pitsburgh</a:t>
            </a:r>
            <a:r>
              <a:rPr lang="en-US" dirty="0" smtClean="0"/>
              <a:t>, charlotte, </a:t>
            </a:r>
            <a:r>
              <a:rPr lang="en-US" dirty="0" err="1" smtClean="0"/>
              <a:t>urbana-champaign</a:t>
            </a:r>
            <a:r>
              <a:rPr lang="en-US" dirty="0" smtClean="0"/>
              <a:t>, phoenix, las </a:t>
            </a:r>
            <a:r>
              <a:rPr lang="en-US" dirty="0" err="1" smtClean="0"/>
              <a:t>vegas</a:t>
            </a:r>
            <a:r>
              <a:rPr lang="en-US" dirty="0" smtClean="0"/>
              <a:t>, </a:t>
            </a:r>
            <a:r>
              <a:rPr lang="en-US" dirty="0" err="1" smtClean="0"/>
              <a:t>madison</a:t>
            </a:r>
            <a:r>
              <a:rPr lang="en-US" dirty="0" smtClean="0"/>
              <a:t>, </a:t>
            </a:r>
            <a:r>
              <a:rPr lang="en-US" dirty="0" err="1" smtClean="0"/>
              <a:t>cleveland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821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Data cleaning and preparation</a:t>
            </a:r>
          </a:p>
          <a:p>
            <a:r>
              <a:rPr lang="en-US" dirty="0" smtClean="0"/>
              <a:t>Data exploration</a:t>
            </a:r>
          </a:p>
          <a:p>
            <a:r>
              <a:rPr lang="en-US" dirty="0" smtClean="0"/>
              <a:t>Modelling the data</a:t>
            </a:r>
          </a:p>
          <a:p>
            <a:pPr lvl="1"/>
            <a:r>
              <a:rPr lang="en-US" dirty="0" smtClean="0"/>
              <a:t>Splitting training and test datasets</a:t>
            </a:r>
          </a:p>
          <a:p>
            <a:pPr lvl="1"/>
            <a:r>
              <a:rPr lang="en-US" dirty="0" smtClean="0"/>
              <a:t>Modelling the language (bag of words, </a:t>
            </a:r>
            <a:r>
              <a:rPr lang="en-US" dirty="0" err="1" smtClean="0"/>
              <a:t>tf-idf</a:t>
            </a:r>
            <a:r>
              <a:rPr lang="en-US" dirty="0" smtClean="0"/>
              <a:t>, doc2vec)</a:t>
            </a:r>
          </a:p>
          <a:p>
            <a:pPr lvl="1"/>
            <a:r>
              <a:rPr lang="en-US" dirty="0" smtClean="0"/>
              <a:t>Training classifiers around the data</a:t>
            </a:r>
          </a:p>
          <a:p>
            <a:r>
              <a:rPr lang="en-US" dirty="0" smtClean="0"/>
              <a:t>conclusions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365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full </a:t>
            </a:r>
            <a:r>
              <a:rPr lang="en-US" dirty="0" smtClean="0"/>
              <a:t>dataset </a:t>
            </a:r>
            <a:r>
              <a:rPr lang="en-US" dirty="0"/>
              <a:t>contains 4 million reviews by 1million users for 144k </a:t>
            </a:r>
            <a:r>
              <a:rPr lang="en-US" dirty="0" smtClean="0"/>
              <a:t>businesses</a:t>
            </a:r>
          </a:p>
          <a:p>
            <a:r>
              <a:rPr lang="en-US" dirty="0" smtClean="0"/>
              <a:t>The small dataset contains 10k reviews (8k used for training and 2k for testing)</a:t>
            </a:r>
          </a:p>
          <a:p>
            <a:r>
              <a:rPr lang="en-US" dirty="0" smtClean="0"/>
              <a:t>About 10% of reviews are funny in both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972" y="3940629"/>
            <a:ext cx="2830286" cy="235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05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This dataset did not need any complicated cleaning</a:t>
            </a:r>
          </a:p>
          <a:p>
            <a:r>
              <a:rPr lang="en-US" dirty="0" smtClean="0"/>
              <a:t>We retrieve only the text of the reviews and the flag if it is funny</a:t>
            </a:r>
          </a:p>
          <a:p>
            <a:r>
              <a:rPr lang="en-US" dirty="0" smtClean="0"/>
              <a:t>We do not do any particular cleaning </a:t>
            </a:r>
            <a:r>
              <a:rPr lang="en-US" dirty="0"/>
              <a:t>since according to reports such as this: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cs224d.stanford.edu/reports/OliveiraLuke.pdf</a:t>
            </a:r>
            <a:r>
              <a:rPr lang="en-US" dirty="0" smtClean="0"/>
              <a:t> to detect if something is funny, punctuation and </a:t>
            </a:r>
            <a:r>
              <a:rPr lang="en-US" dirty="0" err="1" smtClean="0"/>
              <a:t>stopwords</a:t>
            </a:r>
            <a:r>
              <a:rPr lang="en-US" dirty="0" smtClean="0"/>
              <a:t> might be important</a:t>
            </a:r>
          </a:p>
        </p:txBody>
      </p:sp>
    </p:spTree>
    <p:extLst>
      <p:ext uri="{BB962C8B-B14F-4D97-AF65-F5344CB8AC3E}">
        <p14:creationId xmlns:p14="http://schemas.microsoft.com/office/powerpoint/2010/main" val="182754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 -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In natural language processing we can use as features</a:t>
            </a:r>
          </a:p>
          <a:p>
            <a:r>
              <a:rPr lang="en-US" dirty="0" smtClean="0"/>
              <a:t>The unique words and count how many appear in each document (bag-of-words approach)</a:t>
            </a:r>
          </a:p>
          <a:p>
            <a:r>
              <a:rPr lang="en-US" dirty="0" smtClean="0"/>
              <a:t>The term frequency over the documents frequency of each term for each document (</a:t>
            </a:r>
            <a:r>
              <a:rPr lang="en-US" dirty="0" err="1" smtClean="0"/>
              <a:t>tf-idf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 features generated by doc2vec essentially using a shallow neural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488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To evaluate our results we split the dataset in training and test datasets randomly</a:t>
            </a:r>
          </a:p>
          <a:p>
            <a:r>
              <a:rPr lang="en-US" dirty="0" smtClean="0"/>
              <a:t>We train our model in the training dataset and test the performance on the test dataset</a:t>
            </a:r>
          </a:p>
          <a:p>
            <a:r>
              <a:rPr lang="en-US" dirty="0" smtClean="0"/>
              <a:t>We use the features of each language model trained using logistic regression over the labels provided</a:t>
            </a:r>
          </a:p>
          <a:p>
            <a:r>
              <a:rPr lang="en-US" dirty="0" smtClean="0"/>
              <a:t>We report the accuracy as well as the confusion matrix for each final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611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br>
              <a:rPr lang="en-US" dirty="0" smtClean="0"/>
            </a:br>
            <a:r>
              <a:rPr lang="en-US" dirty="0" smtClean="0"/>
              <a:t>bag of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In the bag of words model, each word is associated with an id</a:t>
            </a:r>
          </a:p>
          <a:p>
            <a:r>
              <a:rPr lang="en-US" dirty="0" smtClean="0"/>
              <a:t>Each document has as features all dictionary words and </a:t>
            </a:r>
            <a:r>
              <a:rPr lang="en-US" dirty="0"/>
              <a:t>the weights are the number of </a:t>
            </a:r>
            <a:r>
              <a:rPr lang="en-US" dirty="0" smtClean="0"/>
              <a:t>occurrences in the document</a:t>
            </a:r>
          </a:p>
          <a:p>
            <a:r>
              <a:rPr lang="en-US" dirty="0" smtClean="0"/>
              <a:t>With logistic regression it achieves 76% accuracy for the small model and almost 79% for the full one</a:t>
            </a:r>
          </a:p>
          <a:p>
            <a:r>
              <a:rPr lang="en-US" dirty="0" smtClean="0"/>
              <a:t>It’s simple to implement but consumes lots of memory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28141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814</TotalTime>
  <Words>715</Words>
  <Application>Microsoft Macintosh PowerPoint</Application>
  <PresentationFormat>Widescreen</PresentationFormat>
  <Paragraphs>68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Tw Cen MT</vt:lpstr>
      <vt:lpstr>Arial</vt:lpstr>
      <vt:lpstr>Droplet</vt:lpstr>
      <vt:lpstr>Capstone project classifying humorous comments of yelp</vt:lpstr>
      <vt:lpstr>Introduction</vt:lpstr>
      <vt:lpstr>Data used</vt:lpstr>
      <vt:lpstr>methodology</vt:lpstr>
      <vt:lpstr>DATA exploration</vt:lpstr>
      <vt:lpstr>Data cleaning</vt:lpstr>
      <vt:lpstr>Natural language processing - features</vt:lpstr>
      <vt:lpstr>evaluation</vt:lpstr>
      <vt:lpstr>Natural language processing bag of words</vt:lpstr>
      <vt:lpstr>Natural language processing tf-idf</vt:lpstr>
      <vt:lpstr>Natural language processing doc2vec</vt:lpstr>
      <vt:lpstr>Conclusions and suggestions</vt:lpstr>
      <vt:lpstr>Future work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Papapanagiotou Vasileios</dc:creator>
  <cp:lastModifiedBy>Papapanagiotou Vasileios</cp:lastModifiedBy>
  <cp:revision>14</cp:revision>
  <dcterms:created xsi:type="dcterms:W3CDTF">2017-05-14T16:53:39Z</dcterms:created>
  <dcterms:modified xsi:type="dcterms:W3CDTF">2017-05-16T18:05:21Z</dcterms:modified>
</cp:coreProperties>
</file>